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40"/>
  </p:notesMasterIdLst>
  <p:sldIdLst>
    <p:sldId id="870" r:id="rId5"/>
    <p:sldId id="878" r:id="rId6"/>
    <p:sldId id="879" r:id="rId7"/>
    <p:sldId id="880" r:id="rId8"/>
    <p:sldId id="881" r:id="rId9"/>
    <p:sldId id="882" r:id="rId10"/>
    <p:sldId id="883" r:id="rId11"/>
    <p:sldId id="884" r:id="rId12"/>
    <p:sldId id="885" r:id="rId13"/>
    <p:sldId id="886" r:id="rId14"/>
    <p:sldId id="887" r:id="rId15"/>
    <p:sldId id="888" r:id="rId16"/>
    <p:sldId id="889" r:id="rId17"/>
    <p:sldId id="890" r:id="rId18"/>
    <p:sldId id="891" r:id="rId19"/>
    <p:sldId id="892" r:id="rId20"/>
    <p:sldId id="893" r:id="rId21"/>
    <p:sldId id="894" r:id="rId22"/>
    <p:sldId id="895" r:id="rId23"/>
    <p:sldId id="896" r:id="rId24"/>
    <p:sldId id="897" r:id="rId25"/>
    <p:sldId id="898" r:id="rId26"/>
    <p:sldId id="899" r:id="rId27"/>
    <p:sldId id="900" r:id="rId28"/>
    <p:sldId id="901" r:id="rId29"/>
    <p:sldId id="902" r:id="rId30"/>
    <p:sldId id="903" r:id="rId31"/>
    <p:sldId id="904" r:id="rId32"/>
    <p:sldId id="906" r:id="rId33"/>
    <p:sldId id="907" r:id="rId34"/>
    <p:sldId id="908" r:id="rId35"/>
    <p:sldId id="909" r:id="rId36"/>
    <p:sldId id="910" r:id="rId37"/>
    <p:sldId id="911" r:id="rId38"/>
    <p:sldId id="912" r:id="rId39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70"/>
            <p14:sldId id="878"/>
            <p14:sldId id="879"/>
            <p14:sldId id="880"/>
            <p14:sldId id="881"/>
            <p14:sldId id="882"/>
            <p14:sldId id="883"/>
            <p14:sldId id="884"/>
            <p14:sldId id="885"/>
            <p14:sldId id="886"/>
            <p14:sldId id="887"/>
            <p14:sldId id="888"/>
            <p14:sldId id="889"/>
            <p14:sldId id="890"/>
            <p14:sldId id="891"/>
            <p14:sldId id="892"/>
            <p14:sldId id="893"/>
            <p14:sldId id="894"/>
            <p14:sldId id="895"/>
            <p14:sldId id="896"/>
            <p14:sldId id="897"/>
            <p14:sldId id="898"/>
            <p14:sldId id="899"/>
            <p14:sldId id="900"/>
            <p14:sldId id="901"/>
            <p14:sldId id="902"/>
            <p14:sldId id="903"/>
            <p14:sldId id="904"/>
            <p14:sldId id="906"/>
            <p14:sldId id="907"/>
            <p14:sldId id="908"/>
            <p14:sldId id="909"/>
            <p14:sldId id="910"/>
            <p14:sldId id="911"/>
            <p14:sldId id="91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png>
</file>

<file path=ppt/media/image12.png>
</file>

<file path=ppt/media/image13.png>
</file>

<file path=ppt/media/image15.png>
</file>

<file path=ppt/media/image2.png>
</file>

<file path=ppt/media/image34.png>
</file>

<file path=ppt/media/image35.png>
</file>

<file path=ppt/media/image36.png>
</file>

<file path=ppt/media/image3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05/04/2023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DC8A-5E51-4FA8-7E46-B01E1CE48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184922"/>
            <a:ext cx="4726940" cy="571512"/>
          </a:xfrm>
        </p:spPr>
        <p:txBody>
          <a:bodyPr/>
          <a:lstStyle/>
          <a:p>
            <a:r>
              <a:rPr lang="en-US" dirty="0"/>
              <a:t>Fairness and Bias in NLP- Part 1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3B43AE-FAC2-D073-19C8-77C8E72B16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A71988-582B-DF3B-1520-166F1720B1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4451883"/>
            <a:ext cx="4353560" cy="454025"/>
          </a:xfrm>
        </p:spPr>
        <p:txBody>
          <a:bodyPr/>
          <a:lstStyle/>
          <a:p>
            <a:r>
              <a:rPr lang="en-US" dirty="0"/>
              <a:t>Dr. Debashish Das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069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472C9C-DB56-6EAA-4368-114ECDCA0A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Stereotypes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93779-1706-1392-83F8-FC216B98ED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GB" dirty="0"/>
              <a:t>Which word is more likely to be used by an </a:t>
            </a:r>
            <a:r>
              <a:rPr lang="en-GB" dirty="0">
                <a:solidFill>
                  <a:schemeClr val="accent6"/>
                </a:solidFill>
              </a:rPr>
              <a:t>older person</a:t>
            </a:r>
            <a:r>
              <a:rPr lang="en-GB" dirty="0"/>
              <a:t>?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80E80-6032-CEA9-45F3-AA939FE2A9FF}"/>
              </a:ext>
            </a:extLst>
          </p:cNvPr>
          <p:cNvSpPr txBox="1"/>
          <p:nvPr/>
        </p:nvSpPr>
        <p:spPr>
          <a:xfrm>
            <a:off x="2971800" y="2895599"/>
            <a:ext cx="302895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100" b="1" dirty="0"/>
              <a:t>Impressive – Amazing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9277DC-B9D4-829D-CC37-2DC783CCF656}"/>
              </a:ext>
            </a:extLst>
          </p:cNvPr>
          <p:cNvSpPr txBox="1"/>
          <p:nvPr/>
        </p:nvSpPr>
        <p:spPr>
          <a:xfrm>
            <a:off x="1677086" y="4646124"/>
            <a:ext cx="3429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(</a:t>
            </a:r>
            <a:r>
              <a:rPr lang="en-GB" sz="1200" dirty="0" err="1"/>
              <a:t>Preotiuc</a:t>
            </a:r>
            <a:r>
              <a:rPr lang="en-GB" sz="1200" dirty="0"/>
              <a:t>-Pietro et al. ‘16)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620B9E-D05D-CEBC-13B7-970E4843365D}"/>
              </a:ext>
            </a:extLst>
          </p:cNvPr>
          <p:cNvSpPr txBox="1"/>
          <p:nvPr/>
        </p:nvSpPr>
        <p:spPr>
          <a:xfrm>
            <a:off x="5466664" y="4646124"/>
            <a:ext cx="20084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Credit: </a:t>
            </a:r>
            <a:r>
              <a:rPr lang="en-GB" sz="1200" dirty="0" err="1"/>
              <a:t>Yulia</a:t>
            </a:r>
            <a:r>
              <a:rPr lang="en-GB" sz="1200" dirty="0"/>
              <a:t> </a:t>
            </a:r>
            <a:r>
              <a:rPr lang="en-GB" sz="1200" dirty="0" err="1"/>
              <a:t>Tsvetkov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088569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1A695E-AB1C-A97C-0146-B2B89C99022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Why do we intuitively recognize </a:t>
            </a:r>
            <a:br>
              <a:rPr lang="en-US" dirty="0"/>
            </a:br>
            <a:r>
              <a:rPr lang="en-US" dirty="0"/>
              <a:t>a default social group?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513B0-3695-CAFC-5274-BFD33A0AC6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A7F4E-7D22-EDFF-DB1A-C14AA8C4AC64}"/>
              </a:ext>
            </a:extLst>
          </p:cNvPr>
          <p:cNvSpPr txBox="1"/>
          <p:nvPr/>
        </p:nvSpPr>
        <p:spPr>
          <a:xfrm>
            <a:off x="2743200" y="1480529"/>
            <a:ext cx="302895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Implicit Bias</a:t>
            </a:r>
            <a:endParaRPr lang="en-GB" sz="2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152D0-8BCC-E62E-E2D5-83ECF8B0E6F3}"/>
              </a:ext>
            </a:extLst>
          </p:cNvPr>
          <p:cNvSpPr txBox="1"/>
          <p:nvPr/>
        </p:nvSpPr>
        <p:spPr>
          <a:xfrm>
            <a:off x="6715215" y="4797011"/>
            <a:ext cx="20084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Credit: </a:t>
            </a:r>
            <a:r>
              <a:rPr lang="en-GB" sz="1200" dirty="0" err="1"/>
              <a:t>Yulia</a:t>
            </a:r>
            <a:r>
              <a:rPr lang="en-GB" sz="1200" dirty="0"/>
              <a:t> </a:t>
            </a:r>
            <a:r>
              <a:rPr lang="en-GB" sz="1200" dirty="0" err="1"/>
              <a:t>Tsvetkov</a:t>
            </a:r>
            <a:endParaRPr lang="en-GB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76CD07-244D-5D10-51F2-8DCCDFE4C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202196"/>
            <a:ext cx="6077180" cy="20284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5DA321-7D4E-1ED5-3DA0-E0AB32B313DC}"/>
              </a:ext>
            </a:extLst>
          </p:cNvPr>
          <p:cNvSpPr txBox="1"/>
          <p:nvPr/>
        </p:nvSpPr>
        <p:spPr>
          <a:xfrm>
            <a:off x="2037664" y="4484591"/>
            <a:ext cx="5220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Data is	riddled	with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>
                <a:solidFill>
                  <a:schemeClr val="accent6"/>
                </a:solidFill>
              </a:rPr>
              <a:t>Implicit Bias</a:t>
            </a:r>
          </a:p>
        </p:txBody>
      </p:sp>
    </p:spTree>
    <p:extLst>
      <p:ext uri="{BB962C8B-B14F-4D97-AF65-F5344CB8AC3E}">
        <p14:creationId xmlns:p14="http://schemas.microsoft.com/office/powerpoint/2010/main" val="2017290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29011D-6029-B15A-F3B6-7196B02CF8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Bias in Wikipedia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082CF-D944-6BAD-C98A-21979C8AEB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dirty="0"/>
              <a:t>Only small portion of editors are female</a:t>
            </a:r>
          </a:p>
          <a:p>
            <a:pPr lvl="2"/>
            <a:r>
              <a:rPr lang="en-US" sz="1600" dirty="0"/>
              <a:t>Have less extensive articles about women</a:t>
            </a:r>
          </a:p>
          <a:p>
            <a:pPr lvl="2"/>
            <a:r>
              <a:rPr lang="en-US" sz="1600" dirty="0"/>
              <a:t>Have fewer topics important to women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E84D5-87ED-3070-1C71-91403823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10" y="2417570"/>
            <a:ext cx="6286500" cy="22083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6EB22F-A755-0472-DAE7-91F5B5A26C20}"/>
              </a:ext>
            </a:extLst>
          </p:cNvPr>
          <p:cNvSpPr txBox="1"/>
          <p:nvPr/>
        </p:nvSpPr>
        <p:spPr>
          <a:xfrm>
            <a:off x="5886450" y="4795451"/>
            <a:ext cx="18859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(Ruediger et al., 2010)</a:t>
            </a:r>
          </a:p>
        </p:txBody>
      </p:sp>
    </p:spTree>
    <p:extLst>
      <p:ext uri="{BB962C8B-B14F-4D97-AF65-F5344CB8AC3E}">
        <p14:creationId xmlns:p14="http://schemas.microsoft.com/office/powerpoint/2010/main" val="1899386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0B14A1-EDBD-8196-F65B-43DAF80010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B33C2-466A-76CC-E55B-D5FCE5FB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1E90A8-0E05-F425-D45C-79CD78BD9C69}"/>
              </a:ext>
            </a:extLst>
          </p:cNvPr>
          <p:cNvSpPr txBox="1"/>
          <p:nvPr/>
        </p:nvSpPr>
        <p:spPr>
          <a:xfrm>
            <a:off x="5466664" y="4790904"/>
            <a:ext cx="200841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Credit: </a:t>
            </a:r>
            <a:r>
              <a:rPr lang="en-GB" sz="1200" dirty="0" err="1"/>
              <a:t>Yulia</a:t>
            </a:r>
            <a:r>
              <a:rPr lang="en-GB" sz="1200" dirty="0"/>
              <a:t> </a:t>
            </a:r>
            <a:r>
              <a:rPr lang="en-GB" sz="1200" dirty="0" err="1"/>
              <a:t>Tsvetkov</a:t>
            </a:r>
            <a:endParaRPr lang="en-GB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CCE606-D3F4-0EC4-E7F8-550D40C4A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070" y="908398"/>
            <a:ext cx="6077180" cy="2028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0F353-AC53-8F05-868F-A2BFB2B05815}"/>
              </a:ext>
            </a:extLst>
          </p:cNvPr>
          <p:cNvSpPr txBox="1"/>
          <p:nvPr/>
        </p:nvSpPr>
        <p:spPr>
          <a:xfrm>
            <a:off x="2575560" y="3160632"/>
            <a:ext cx="5220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Consequence:	</a:t>
            </a:r>
            <a:r>
              <a:rPr lang="en-GB" dirty="0">
                <a:solidFill>
                  <a:srgbClr val="FF0000"/>
                </a:solidFill>
              </a:rPr>
              <a:t>models are biased</a:t>
            </a:r>
          </a:p>
        </p:txBody>
      </p:sp>
    </p:spTree>
    <p:extLst>
      <p:ext uri="{BB962C8B-B14F-4D97-AF65-F5344CB8AC3E}">
        <p14:creationId xmlns:p14="http://schemas.microsoft.com/office/powerpoint/2010/main" val="622398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AB8ABA-1798-72AC-639F-C45EC40F7B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Bias in Language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62E91-8585-8F86-942A-5C560901A5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US" sz="1800" dirty="0"/>
              <a:t>The Woman Worked as a Babysitter: On Biases in Language Generation (Sheng EMNLP 2019)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4BFC82-E1AB-773F-977F-2E14C9B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940" y="2019701"/>
            <a:ext cx="5692140" cy="30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30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1FD9A5-18EA-2D99-3EBC-8B0A355130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Where is Biases?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EB123-11E6-8045-693A-398B9EF15C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74643-B589-BB86-6887-0EF799B58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660" y="1357713"/>
            <a:ext cx="4572000" cy="307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30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51A0D1-03BB-B36C-FCA9-A15C5C2886A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 Carton of ML (NLP)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4A0F3-5DE5-D335-FBA5-4F3019238D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371A9C-A1BB-D4F8-65B4-A70DAAEC9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104" y="1170451"/>
            <a:ext cx="5089793" cy="345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015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4239EF-57C6-2C67-BB1F-ECDB2234230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Representational Harm in NLP:</a:t>
            </a:r>
            <a:br>
              <a:rPr lang="en-US" dirty="0"/>
            </a:br>
            <a:r>
              <a:rPr lang="en-US" dirty="0"/>
              <a:t>Word Embeddings can be Sexist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033E6-50E8-AD83-508C-C4F3F271A2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GB" sz="1800" dirty="0"/>
              <a:t>Man is to Computer Programmer as Woman is to Homemaker? Debiasing Word Embeddings [</a:t>
            </a:r>
            <a:r>
              <a:rPr lang="en-GB" sz="1800" dirty="0" err="1"/>
              <a:t>Bolukbasi</a:t>
            </a:r>
            <a:r>
              <a:rPr lang="en-GB" sz="1800" dirty="0"/>
              <a:t> et al. NeurIPS16]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3C3B3E-EC50-ED53-87CA-8711D7721AB0}"/>
              </a:ext>
            </a:extLst>
          </p:cNvPr>
          <p:cNvSpPr txBox="1"/>
          <p:nvPr/>
        </p:nvSpPr>
        <p:spPr>
          <a:xfrm>
            <a:off x="2951487" y="4870413"/>
            <a:ext cx="55435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Google w2v embedding trained from the news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7106A-66EC-7B02-118B-9A372DBA1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393" y="2111922"/>
            <a:ext cx="5976257" cy="716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65293B-30BB-F6EA-5535-DB1E7424C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3076734"/>
            <a:ext cx="2152421" cy="1631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BFB755-F393-762C-6C6C-3382AED12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4125" y="2811193"/>
            <a:ext cx="4098275" cy="211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38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E964A-B1C6-88F1-2213-923ED000DD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11704-61E6-3614-A424-7A307D02D5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US" sz="1800" dirty="0"/>
              <a:t>Greenwald et al. 1998 </a:t>
            </a:r>
          </a:p>
          <a:p>
            <a:r>
              <a:rPr lang="en-US" sz="1800" dirty="0"/>
              <a:t>Detect the strength of a person's subconscious association between mental representations of objects (concepts)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A0D035-DCE9-8687-833A-CC3A4F24394A}"/>
              </a:ext>
            </a:extLst>
          </p:cNvPr>
          <p:cNvSpPr txBox="1"/>
          <p:nvPr/>
        </p:nvSpPr>
        <p:spPr>
          <a:xfrm>
            <a:off x="1181099" y="4343398"/>
            <a:ext cx="69900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/>
              <a:t>https://en.wikipedia.org/wiki/Implicit-association_test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7676A2-7B15-D886-9674-5F5A62F49DAC}"/>
              </a:ext>
            </a:extLst>
          </p:cNvPr>
          <p:cNvSpPr txBox="1"/>
          <p:nvPr/>
        </p:nvSpPr>
        <p:spPr>
          <a:xfrm>
            <a:off x="3001643" y="4660264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/>
              <a:t>https://implicit.harvard.edu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87B9C7-8051-2C0B-D128-4A956E1B4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530" y="2571750"/>
            <a:ext cx="3400081" cy="110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99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C385AE-FDCF-4A37-53B9-AEB6E476419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9A141-1662-51CF-43D4-F9ED7FBC84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6085C-1FA6-3FB1-2F47-CACE2752D27E}"/>
              </a:ext>
            </a:extLst>
          </p:cNvPr>
          <p:cNvSpPr txBox="1"/>
          <p:nvPr/>
        </p:nvSpPr>
        <p:spPr>
          <a:xfrm>
            <a:off x="3691890" y="4674609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97F7F3-6BD8-7884-5D4A-D69705F85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956" y="1813007"/>
            <a:ext cx="5854088" cy="60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34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37910C-B0EE-8FB7-F54B-1FA5A6D3593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2800" dirty="0"/>
              <a:t>What We Will Cover?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BF332-3F1F-E66D-913F-D1988F1072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952500"/>
            <a:ext cx="8280399" cy="2895598"/>
          </a:xfrm>
        </p:spPr>
        <p:txBody>
          <a:bodyPr/>
          <a:lstStyle/>
          <a:p>
            <a:r>
              <a:rPr lang="en-US" sz="1100" dirty="0"/>
              <a:t>A Carton of ML (NLP) Pipeline</a:t>
            </a:r>
          </a:p>
          <a:p>
            <a:r>
              <a:rPr lang="en-US" sz="1100" dirty="0"/>
              <a:t>Motivate Example: Conference Resolution</a:t>
            </a:r>
          </a:p>
          <a:p>
            <a:r>
              <a:rPr lang="en-US" sz="1100" dirty="0"/>
              <a:t>Wino-Bias Data</a:t>
            </a:r>
          </a:p>
          <a:p>
            <a:r>
              <a:rPr lang="en-US" sz="1100" dirty="0"/>
              <a:t>Gender bias in </a:t>
            </a:r>
            <a:r>
              <a:rPr lang="en-US" sz="1100" dirty="0" err="1"/>
              <a:t>Coref</a:t>
            </a:r>
            <a:r>
              <a:rPr lang="en-US" sz="1100" dirty="0"/>
              <a:t> System</a:t>
            </a:r>
          </a:p>
          <a:p>
            <a:r>
              <a:rPr lang="en-US" sz="1100" dirty="0"/>
              <a:t>Misrepresentation and Bias Stereotypes</a:t>
            </a:r>
          </a:p>
          <a:p>
            <a:r>
              <a:rPr lang="en-US" sz="1100" dirty="0"/>
              <a:t>Bias in Wikipedia</a:t>
            </a:r>
          </a:p>
          <a:p>
            <a:r>
              <a:rPr lang="en-US" sz="1100" dirty="0"/>
              <a:t>Bias in Language Generation</a:t>
            </a:r>
          </a:p>
          <a:p>
            <a:r>
              <a:rPr lang="en-US" sz="1100" dirty="0"/>
              <a:t>Representational Harm in NLP</a:t>
            </a:r>
          </a:p>
          <a:p>
            <a:r>
              <a:rPr lang="en-US" sz="1100" dirty="0"/>
              <a:t>Implicit association test (IAT)</a:t>
            </a:r>
          </a:p>
          <a:p>
            <a:r>
              <a:rPr lang="en-US" sz="1100" dirty="0"/>
              <a:t>Word Embedding Association Test (WEAT)</a:t>
            </a:r>
          </a:p>
          <a:p>
            <a:r>
              <a:rPr lang="en-US" sz="1100" dirty="0"/>
              <a:t>Beyond Gender &amp; Race/Ethnicity Bias</a:t>
            </a:r>
          </a:p>
          <a:p>
            <a:r>
              <a:rPr lang="en-US" sz="1100" dirty="0"/>
              <a:t>Linear Discriminative Analysis (LDA)</a:t>
            </a:r>
          </a:p>
          <a:p>
            <a:r>
              <a:rPr lang="en-US" sz="1100" dirty="0"/>
              <a:t>Unequal Treatment of Gender</a:t>
            </a:r>
          </a:p>
          <a:p>
            <a:r>
              <a:rPr lang="en-US" sz="1100" dirty="0"/>
              <a:t>Biases in NLP Classifiers/Taggers</a:t>
            </a:r>
          </a:p>
          <a:p>
            <a:r>
              <a:rPr lang="en-US" sz="1100" dirty="0"/>
              <a:t>Control Biases: Debiasing, Data Augmentation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22818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C473E9-EEA9-FA31-CF5D-37E115B0D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7C406-17B6-8003-BD10-5332984EBA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41DCB-5B93-A588-F5EE-A6FA6220F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461" y="1447800"/>
            <a:ext cx="6011078" cy="23589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3D20A6-264A-21F5-E72A-6B4031B44059}"/>
              </a:ext>
            </a:extLst>
          </p:cNvPr>
          <p:cNvSpPr txBox="1"/>
          <p:nvPr/>
        </p:nvSpPr>
        <p:spPr>
          <a:xfrm>
            <a:off x="3310890" y="4774168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4131145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3DF287-3768-8A2C-DB15-E216DE7F293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B8FC2-085F-345C-5EAE-C978520C6C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E1A65-42D6-ADE7-ECEC-3BAC5EF89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628" y="1503803"/>
            <a:ext cx="5874745" cy="2135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E1EB6E-3649-802D-2049-CD750EFB06F7}"/>
              </a:ext>
            </a:extLst>
          </p:cNvPr>
          <p:cNvSpPr txBox="1"/>
          <p:nvPr/>
        </p:nvSpPr>
        <p:spPr>
          <a:xfrm>
            <a:off x="3310890" y="4774168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2872186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58E808-5837-4E8F-8D50-52E527B5550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1EA76-CC65-4A34-8455-66A8D771F8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31C4B8-0F99-F423-8FAC-6015B78CD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395" y="2354395"/>
            <a:ext cx="6015210" cy="5412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1321BA-0ED1-571B-5DB4-17AF18EFF12C}"/>
              </a:ext>
            </a:extLst>
          </p:cNvPr>
          <p:cNvSpPr txBox="1"/>
          <p:nvPr/>
        </p:nvSpPr>
        <p:spPr>
          <a:xfrm>
            <a:off x="3310890" y="4774168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604516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2965F1-0C1A-D3F5-AB35-DBDFF97C3A4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sz="3600" spc="-4" dirty="0"/>
              <a:t>Implicit association test (IAT)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EB0E0-0CFF-CBCB-2CC1-EE88A06755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F1500C-6037-89EF-4F82-29E46BA6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052" y="1933460"/>
            <a:ext cx="5973896" cy="1276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61A0A6-9899-4FA6-1848-9EA16A347E2B}"/>
              </a:ext>
            </a:extLst>
          </p:cNvPr>
          <p:cNvSpPr txBox="1"/>
          <p:nvPr/>
        </p:nvSpPr>
        <p:spPr>
          <a:xfrm>
            <a:off x="3310890" y="4774168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3886812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15A468-DF51-AEEF-6C86-6BE732963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86350-F243-B528-7098-A0BDC911C3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C3655-E3CF-0C94-2D3C-723E80C5C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623" y="1888016"/>
            <a:ext cx="6126755" cy="13674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1B7BBE-AD22-E934-719B-410250CDAF14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3038621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C4894D-81F2-E90A-BDFB-84E845030BB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4AAA79-C224-150C-8889-C596ED1148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D349B-CE3E-32D4-8E47-C81719E2A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769" y="1396388"/>
            <a:ext cx="6180463" cy="23507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C11C18-558F-F3ED-A32D-CF933EF59773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30605697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323ED0-FD44-6FA7-401B-E1FB4E2FD7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61F95-8BE1-CD0D-D8E2-BE619E54E9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94500B-934C-B43F-CE17-8EF30800F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491" y="1456292"/>
            <a:ext cx="6135018" cy="22309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429261-2848-4654-7940-8CF32A662175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3305849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C780B3-C931-9637-8B64-7658814580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1E1E5-3235-AA54-2071-ED4C73DDDE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020AC-B3DB-C539-C4DA-F3D0E96A5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658" y="1846703"/>
            <a:ext cx="5998685" cy="14500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A866D0-7152-377A-C88E-FF575EAAB4CF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36956019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FF34C6-68F2-003F-8B4A-64B5DA777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BBA7C-4ED0-57F3-9ABB-FF77B9C5B0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8189C-3CFD-A3D5-C591-8C54538D8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623" y="1386060"/>
            <a:ext cx="6126755" cy="23713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7A6A63-668F-B564-1D59-7D054E634810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7797490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FF34C6-68F2-003F-8B4A-64B5DA777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BBA7C-4ED0-57F3-9ABB-FF77B9C5B0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A6A63-668F-B564-1D59-7D054E634810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C29124-30FC-5A6E-0A41-9E1D59464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592" y="1439767"/>
            <a:ext cx="6002816" cy="22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44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226A0C-5680-0C0F-C1A3-B1FDCCA1C1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 Carton of ML (NLP)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CF481-B179-D3BE-6E41-3FE32CC4F5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1A1CB7-5266-2949-820C-2D459D184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664" y="1447800"/>
            <a:ext cx="5089793" cy="345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1956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D2EA6-D44D-7408-DA6E-30E4B77CE89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Implicit association test (IAT)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BAB12-20E3-AC06-2C40-52B6991524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B301F0-1199-F819-BC93-E32C048A9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297" y="1028700"/>
            <a:ext cx="6494103" cy="31398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0FCDB0-7C4E-80A5-2303-6A16B67E2660}"/>
              </a:ext>
            </a:extLst>
          </p:cNvPr>
          <p:cNvSpPr txBox="1"/>
          <p:nvPr/>
        </p:nvSpPr>
        <p:spPr>
          <a:xfrm>
            <a:off x="3829050" y="4694670"/>
            <a:ext cx="3486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https://implicit.harvard.edu</a:t>
            </a:r>
          </a:p>
        </p:txBody>
      </p:sp>
    </p:spTree>
    <p:extLst>
      <p:ext uri="{BB962C8B-B14F-4D97-AF65-F5344CB8AC3E}">
        <p14:creationId xmlns:p14="http://schemas.microsoft.com/office/powerpoint/2010/main" val="18503644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49CA99-C25F-33E3-DCB9-8F6FE41048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Word Embedding Association Test (WEAT)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8ED8C-EE88-E743-2AF2-EDD77B35DD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A1FCA-5AF9-C16F-249A-04E7F943A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41" y="1188721"/>
            <a:ext cx="5779724" cy="30289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A58094-0A51-07EE-B58B-C1660B7AC203}"/>
              </a:ext>
            </a:extLst>
          </p:cNvPr>
          <p:cNvSpPr txBox="1"/>
          <p:nvPr/>
        </p:nvSpPr>
        <p:spPr>
          <a:xfrm>
            <a:off x="822960" y="4739638"/>
            <a:ext cx="8938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/>
              <a:t>Caliskan</a:t>
            </a:r>
            <a:r>
              <a:rPr lang="en-GB" sz="1200" dirty="0"/>
              <a:t> et al. Semantics derived automatically from language corpora contain human-like biases Science. 2017</a:t>
            </a:r>
          </a:p>
        </p:txBody>
      </p:sp>
    </p:spTree>
    <p:extLst>
      <p:ext uri="{BB962C8B-B14F-4D97-AF65-F5344CB8AC3E}">
        <p14:creationId xmlns:p14="http://schemas.microsoft.com/office/powerpoint/2010/main" val="36316745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8EE6C4-8FBB-F3B7-D598-5D76A4E9F6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Word Embedding Association Test (WEAT)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F651A-F9C7-C669-F2ED-F51288ABC0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4D573-8592-B484-E846-BFF751DF6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060" y="1112464"/>
            <a:ext cx="5699834" cy="34391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CEF94E-D731-5840-6A95-C3132FDB077E}"/>
              </a:ext>
            </a:extLst>
          </p:cNvPr>
          <p:cNvSpPr txBox="1"/>
          <p:nvPr/>
        </p:nvSpPr>
        <p:spPr>
          <a:xfrm>
            <a:off x="822960" y="4739638"/>
            <a:ext cx="8938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/>
              <a:t>Caliskan</a:t>
            </a:r>
            <a:r>
              <a:rPr lang="en-GB" sz="1200" dirty="0"/>
              <a:t> et al. Semantics derived automatically from language corpora contain human-like biases Science. 2017</a:t>
            </a:r>
          </a:p>
        </p:txBody>
      </p:sp>
    </p:spTree>
    <p:extLst>
      <p:ext uri="{BB962C8B-B14F-4D97-AF65-F5344CB8AC3E}">
        <p14:creationId xmlns:p14="http://schemas.microsoft.com/office/powerpoint/2010/main" val="3093584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513EC5-2113-6339-0B3C-516F8840412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Word Embedding Association Test (WEAT)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D70BC-CD16-9FBC-8DF0-177048130A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809681-297C-A4C8-3C08-214A7035F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542" y="941071"/>
            <a:ext cx="5680916" cy="3724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E329CC-C028-B05D-939C-14F34E591787}"/>
              </a:ext>
            </a:extLst>
          </p:cNvPr>
          <p:cNvSpPr txBox="1"/>
          <p:nvPr/>
        </p:nvSpPr>
        <p:spPr>
          <a:xfrm>
            <a:off x="822960" y="4739638"/>
            <a:ext cx="8938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/>
              <a:t>Caliskan</a:t>
            </a:r>
            <a:r>
              <a:rPr lang="en-GB" sz="1200" dirty="0"/>
              <a:t> et al. Semantics derived automatically from language corpora contain human-like biases Science. 2017</a:t>
            </a:r>
          </a:p>
        </p:txBody>
      </p:sp>
    </p:spTree>
    <p:extLst>
      <p:ext uri="{BB962C8B-B14F-4D97-AF65-F5344CB8AC3E}">
        <p14:creationId xmlns:p14="http://schemas.microsoft.com/office/powerpoint/2010/main" val="10643705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880B72-A051-5C2C-6737-B19FF7F42E9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Word Embedding Association Test (WEAT)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2C625-B82B-5455-88CF-280757D0A9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34BAD-F00E-6299-5275-603F860FA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975360"/>
            <a:ext cx="4743450" cy="728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7CCB43-1DD8-B5DB-6AE3-D33275B76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826536"/>
            <a:ext cx="6457950" cy="29207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653CDD-867A-73F6-521D-F55E343A522D}"/>
              </a:ext>
            </a:extLst>
          </p:cNvPr>
          <p:cNvSpPr txBox="1"/>
          <p:nvPr/>
        </p:nvSpPr>
        <p:spPr>
          <a:xfrm>
            <a:off x="822960" y="4747258"/>
            <a:ext cx="8938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/>
              <a:t>Caliskan</a:t>
            </a:r>
            <a:r>
              <a:rPr lang="en-GB" sz="1200" dirty="0"/>
              <a:t> et al. Semantics derived automatically from language corpora contain human-like biases Science. 2017</a:t>
            </a:r>
          </a:p>
        </p:txBody>
      </p:sp>
    </p:spTree>
    <p:extLst>
      <p:ext uri="{BB962C8B-B14F-4D97-AF65-F5344CB8AC3E}">
        <p14:creationId xmlns:p14="http://schemas.microsoft.com/office/powerpoint/2010/main" val="37418929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75FCF4-7B2C-56D0-4966-2B05702949F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Word Embedding Association Test (WEAT)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24ABD-2A77-42AC-4CDF-07AFE76BC0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9C196-6BDE-8170-E89A-619DB40A3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5" y="944716"/>
            <a:ext cx="6572250" cy="22975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957684-8C95-C03C-C12B-2A3309CE1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5" y="3302145"/>
            <a:ext cx="6572250" cy="1379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430566-8F66-744A-B267-3A02AB849D55}"/>
              </a:ext>
            </a:extLst>
          </p:cNvPr>
          <p:cNvSpPr txBox="1"/>
          <p:nvPr/>
        </p:nvSpPr>
        <p:spPr>
          <a:xfrm>
            <a:off x="1199198" y="4712604"/>
            <a:ext cx="437197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 err="1"/>
              <a:t>Caliskan</a:t>
            </a:r>
            <a:r>
              <a:rPr lang="en-GB" sz="1050" dirty="0"/>
              <a:t> et al. Semantics derived automatically from language corpora contain human-like biases Science. 2017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5CCF4-A4CB-9F0E-122C-99CED0A0BE12}"/>
              </a:ext>
            </a:extLst>
          </p:cNvPr>
          <p:cNvSpPr txBox="1"/>
          <p:nvPr/>
        </p:nvSpPr>
        <p:spPr>
          <a:xfrm>
            <a:off x="5915025" y="4567618"/>
            <a:ext cx="2085975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/>
              <a:t>WEAT finds similar biases in Word Embeddings as IAT did for humans</a:t>
            </a:r>
          </a:p>
        </p:txBody>
      </p:sp>
    </p:spTree>
    <p:extLst>
      <p:ext uri="{BB962C8B-B14F-4D97-AF65-F5344CB8AC3E}">
        <p14:creationId xmlns:p14="http://schemas.microsoft.com/office/powerpoint/2010/main" val="114041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907E9-11FF-6A01-73E3-E733D8B071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Motivate Example: Coreference Resolution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0E052-7FA2-0931-94B7-C80AA9E5FE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196262"/>
            <a:ext cx="8346439" cy="2895598"/>
          </a:xfrm>
        </p:spPr>
        <p:txBody>
          <a:bodyPr/>
          <a:lstStyle/>
          <a:p>
            <a:r>
              <a:rPr lang="en-US" sz="1400" dirty="0"/>
              <a:t>Coreference resolution is biased</a:t>
            </a:r>
            <a:r>
              <a:rPr lang="en-US" sz="1200" baseline="30000" dirty="0"/>
              <a:t>1,2</a:t>
            </a:r>
          </a:p>
          <a:p>
            <a:r>
              <a:rPr lang="en-US" sz="1400" dirty="0"/>
              <a:t>Model fails for female when given same context</a:t>
            </a:r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CCC716-A562-9FE3-C3C8-BCF1E9C94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045" y="1975675"/>
            <a:ext cx="6225908" cy="1355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8B3B22-68AD-B98A-B131-CFF938449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727" y="3414548"/>
            <a:ext cx="6560545" cy="12641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920788-5E03-AC1D-E07B-5CE74F59BA47}"/>
              </a:ext>
            </a:extLst>
          </p:cNvPr>
          <p:cNvSpPr txBox="1"/>
          <p:nvPr/>
        </p:nvSpPr>
        <p:spPr>
          <a:xfrm>
            <a:off x="1199198" y="4683039"/>
            <a:ext cx="74114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aseline="30000" dirty="0"/>
              <a:t>1</a:t>
            </a:r>
            <a:r>
              <a:rPr lang="en-GB" sz="1200" dirty="0"/>
              <a:t>Zhao et al. Gender Bias in Coreference Resolution: Evaluation and Debiasing Methods. NAACL 2018. </a:t>
            </a:r>
            <a:r>
              <a:rPr lang="en-GB" sz="1200" baseline="30000" dirty="0"/>
              <a:t>2</a:t>
            </a:r>
            <a:r>
              <a:rPr lang="en-GB" sz="1200" dirty="0"/>
              <a:t>Rudinger et al. Gender Bias in Coreference Resolution. NAACL 2018</a:t>
            </a:r>
          </a:p>
        </p:txBody>
      </p:sp>
    </p:spTree>
    <p:extLst>
      <p:ext uri="{BB962C8B-B14F-4D97-AF65-F5344CB8AC3E}">
        <p14:creationId xmlns:p14="http://schemas.microsoft.com/office/powerpoint/2010/main" val="131305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9B020D-EAC3-0369-AA53-0E180F3A01C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Wino-Bias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D69A3-EE1F-00B5-8139-99812BAED9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188720"/>
            <a:ext cx="5645149" cy="2895598"/>
          </a:xfrm>
        </p:spPr>
        <p:txBody>
          <a:bodyPr/>
          <a:lstStyle/>
          <a:p>
            <a:r>
              <a:rPr lang="en-GB" dirty="0"/>
              <a:t>Stereotypical Dataset: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Anti-Stereotypical Dataset: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111767-BE95-A31F-8A3F-35207008C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78" y="1710466"/>
            <a:ext cx="6316796" cy="1016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6B3015-4A05-6C7D-5FD2-753B692F9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74" y="3393347"/>
            <a:ext cx="6292009" cy="128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10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B2076E-5F36-46C5-298A-0D66AD9F9C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Gender bias in </a:t>
            </a:r>
            <a:r>
              <a:rPr lang="en-US" dirty="0" err="1"/>
              <a:t>Coref</a:t>
            </a:r>
            <a:r>
              <a:rPr lang="en-US" dirty="0"/>
              <a:t>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2E236-6072-68F7-3446-669693A9DB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CE345-BD63-0F5B-71F1-4BEC29FE9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560" y="1112464"/>
            <a:ext cx="5752415" cy="383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57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ACD257-1488-6699-4ECA-9AA6FD502B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Gender bias in </a:t>
            </a:r>
            <a:r>
              <a:rPr lang="en-US" dirty="0" err="1"/>
              <a:t>Coref</a:t>
            </a:r>
            <a:r>
              <a:rPr lang="en-US" dirty="0"/>
              <a:t> System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E1741-9F34-8586-E3C1-94980A4F8B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A32477-39B2-4147-F7E9-3FB535D5E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280" y="1112464"/>
            <a:ext cx="5695265" cy="388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32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6B2B51-338D-F377-8185-DCB1E1A9A70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Gender bias in </a:t>
            </a:r>
            <a:r>
              <a:rPr lang="en-US" dirty="0" err="1"/>
              <a:t>Coref</a:t>
            </a:r>
            <a:r>
              <a:rPr lang="en-US" dirty="0"/>
              <a:t> System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A1133-FC31-B01D-44D0-F42DCED81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384A38-010C-5A9F-EF9F-58E86FF69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814" y="1314083"/>
            <a:ext cx="5899532" cy="353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6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F1C4FB9-176B-072C-95BB-A4541A5C719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Misrepresentation and Bias Stereotypes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346E7C-2EC8-3D6B-FCB0-21507FF211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354059" cy="2895598"/>
          </a:xfrm>
        </p:spPr>
        <p:txBody>
          <a:bodyPr/>
          <a:lstStyle/>
          <a:p>
            <a:r>
              <a:rPr lang="en-GB" dirty="0"/>
              <a:t>Which word is more likely to be used by a </a:t>
            </a:r>
            <a:r>
              <a:rPr lang="en-GB" dirty="0">
                <a:solidFill>
                  <a:schemeClr val="accent6"/>
                </a:solidFill>
              </a:rPr>
              <a:t>female</a:t>
            </a:r>
            <a:r>
              <a:rPr lang="en-GB" dirty="0"/>
              <a:t>?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FCB507-4423-D66B-6E89-5F48E1951491}"/>
              </a:ext>
            </a:extLst>
          </p:cNvPr>
          <p:cNvSpPr txBox="1"/>
          <p:nvPr/>
        </p:nvSpPr>
        <p:spPr>
          <a:xfrm>
            <a:off x="3223260" y="2364001"/>
            <a:ext cx="302895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100" b="1" dirty="0"/>
              <a:t>Giggle – Laugh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73BE2D-C8F6-213E-5966-148C7ACEEC59}"/>
              </a:ext>
            </a:extLst>
          </p:cNvPr>
          <p:cNvSpPr txBox="1"/>
          <p:nvPr/>
        </p:nvSpPr>
        <p:spPr>
          <a:xfrm>
            <a:off x="1677086" y="4646124"/>
            <a:ext cx="50164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(</a:t>
            </a:r>
            <a:r>
              <a:rPr lang="en-GB" sz="1200" dirty="0" err="1"/>
              <a:t>Preotiuc</a:t>
            </a:r>
            <a:r>
              <a:rPr lang="en-GB" sz="1200" dirty="0"/>
              <a:t>-Pietro et al. ‘16)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F12D93-DBBA-72E2-C04E-31CC1DFAE316}"/>
              </a:ext>
            </a:extLst>
          </p:cNvPr>
          <p:cNvSpPr txBox="1"/>
          <p:nvPr/>
        </p:nvSpPr>
        <p:spPr>
          <a:xfrm>
            <a:off x="5466664" y="4646124"/>
            <a:ext cx="29381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Credit: </a:t>
            </a:r>
            <a:r>
              <a:rPr lang="en-GB" sz="1200" dirty="0" err="1"/>
              <a:t>Yulia</a:t>
            </a:r>
            <a:r>
              <a:rPr lang="en-GB" sz="1200" dirty="0"/>
              <a:t> </a:t>
            </a:r>
            <a:r>
              <a:rPr lang="en-GB" sz="1200" dirty="0" err="1"/>
              <a:t>Tsvetkov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481178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13A9A8B-8FD3-436A-9B3D-7176B95C81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D3EDB7-0ABD-4BC6-9C2A-32E4FC10473A}">
  <ds:schemaRefs>
    <ds:schemaRef ds:uri="http://schemas.microsoft.com/office/2006/metadata/properties"/>
    <ds:schemaRef ds:uri="http://schemas.microsoft.com/office/infopath/2007/PartnerControls"/>
    <ds:schemaRef ds:uri="ddc16f2e-ac79-420b-bf02-152a3fab2b22"/>
    <ds:schemaRef ds:uri="e5618448-e42b-40ea-80d2-fe7c2030a18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</TotalTime>
  <Words>707</Words>
  <Application>Microsoft Office PowerPoint</Application>
  <PresentationFormat>On-screen Show (16:9)</PresentationFormat>
  <Paragraphs>99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Fairness and Bias in NLP- Part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Ogerta Elezaj</cp:lastModifiedBy>
  <cp:revision>32</cp:revision>
  <cp:lastPrinted>2017-11-14T13:34:51Z</cp:lastPrinted>
  <dcterms:created xsi:type="dcterms:W3CDTF">2017-03-06T16:45:41Z</dcterms:created>
  <dcterms:modified xsi:type="dcterms:W3CDTF">2023-04-05T12:03:36Z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</Properties>
</file>

<file path=docProps/thumbnail.jpeg>
</file>